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46"/>
  </p:notesMasterIdLst>
  <p:sldIdLst>
    <p:sldId id="256" r:id="rId2"/>
    <p:sldId id="278" r:id="rId3"/>
    <p:sldId id="279" r:id="rId4"/>
    <p:sldId id="258" r:id="rId5"/>
    <p:sldId id="259" r:id="rId6"/>
    <p:sldId id="257" r:id="rId7"/>
    <p:sldId id="280" r:id="rId8"/>
    <p:sldId id="290" r:id="rId9"/>
    <p:sldId id="261" r:id="rId10"/>
    <p:sldId id="265" r:id="rId11"/>
    <p:sldId id="266" r:id="rId12"/>
    <p:sldId id="260" r:id="rId13"/>
    <p:sldId id="274" r:id="rId14"/>
    <p:sldId id="291" r:id="rId15"/>
    <p:sldId id="292" r:id="rId16"/>
    <p:sldId id="268" r:id="rId17"/>
    <p:sldId id="269" r:id="rId18"/>
    <p:sldId id="283" r:id="rId19"/>
    <p:sldId id="282" r:id="rId20"/>
    <p:sldId id="271" r:id="rId21"/>
    <p:sldId id="284" r:id="rId22"/>
    <p:sldId id="275" r:id="rId23"/>
    <p:sldId id="272" r:id="rId24"/>
    <p:sldId id="273" r:id="rId25"/>
    <p:sldId id="267" r:id="rId26"/>
    <p:sldId id="285" r:id="rId27"/>
    <p:sldId id="276" r:id="rId28"/>
    <p:sldId id="277" r:id="rId29"/>
    <p:sldId id="286" r:id="rId30"/>
    <p:sldId id="306" r:id="rId31"/>
    <p:sldId id="270" r:id="rId32"/>
    <p:sldId id="295" r:id="rId33"/>
    <p:sldId id="298" r:id="rId34"/>
    <p:sldId id="297" r:id="rId35"/>
    <p:sldId id="296" r:id="rId36"/>
    <p:sldId id="301" r:id="rId37"/>
    <p:sldId id="307" r:id="rId38"/>
    <p:sldId id="304" r:id="rId39"/>
    <p:sldId id="299" r:id="rId40"/>
    <p:sldId id="300" r:id="rId41"/>
    <p:sldId id="305" r:id="rId42"/>
    <p:sldId id="303" r:id="rId43"/>
    <p:sldId id="288" r:id="rId44"/>
    <p:sldId id="302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5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gi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gif>
</file>

<file path=ppt/media/image23.png>
</file>

<file path=ppt/media/image24.png>
</file>

<file path=ppt/media/image25.jpeg>
</file>

<file path=ppt/media/image26.jpeg>
</file>

<file path=ppt/media/image27.gif>
</file>

<file path=ppt/media/image28.jpeg>
</file>

<file path=ppt/media/image29.jpeg>
</file>

<file path=ppt/media/image3.jpeg>
</file>

<file path=ppt/media/image30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32EE0E-80DB-437F-943C-6F5BE7CE0D6F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90D546-7D80-48BB-BD6A-664A907E1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9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9C808469-2917-44FA-9F3B-02AD0A832884}" type="slidenum">
              <a:rPr lang="en-US" altLang="en-US">
                <a:latin typeface="Arial" panose="020B0604020202020204" pitchFamily="34" charset="0"/>
              </a:rPr>
              <a:pPr/>
              <a:t>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991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5F1F4ED5-5FD7-41D7-A1F1-BF4894DD661D}" type="slidenum">
              <a:rPr lang="en-US" altLang="en-US">
                <a:latin typeface="Arial" panose="020B0604020202020204" pitchFamily="34" charset="0"/>
              </a:rPr>
              <a:pPr/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713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DC51C9-B655-46C8-8D98-4BAE6060470C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0393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DDA908-738A-4B2F-95C7-DA330DE5E08C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2439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2507D63-1F23-4F70-B7C1-6F4B30A3E979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697470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66BC3253-F20E-44DB-8F1C-11A5F34AD1FE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6393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DBFE72C-FCDA-4A4F-B38E-011E4F87E4FD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850377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1B33BA9B-AB42-4D5F-BEE1-AEAD56FD6A47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708388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12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23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71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0937215-BC0F-4BBF-833C-5222342B12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26416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4C2F81-EAC4-4FFD-8733-B56F5B1381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9429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2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03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35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0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2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2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5E79D-A643-448A-843B-1FA7088E601E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7CAB4-009E-4558-AF72-74B64DFA7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7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97711" y="1358538"/>
            <a:ext cx="7893423" cy="3741973"/>
          </a:xfrm>
          <a:solidFill>
            <a:schemeClr val="bg1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/>
            </a:r>
            <a:b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en-US" altLang="en-US" sz="5400" b="1" u="sng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HISTOLOGY  OF THE </a:t>
            </a:r>
            <a:br>
              <a:rPr lang="en-US" altLang="en-US" sz="5400" b="1" u="sng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SMALL INTESTINE</a:t>
            </a:r>
            <a:b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b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LARGE INTESTINE</a:t>
            </a:r>
            <a:br>
              <a:rPr lang="en-US" altLang="en-US" sz="5400" b="1" dirty="0" smtClean="0">
                <a:ln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5400" b="1" dirty="0">
              <a:ln>
                <a:solidFill>
                  <a:schemeClr val="bg1"/>
                </a:solidFill>
              </a:ln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60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97891"/>
            <a:ext cx="7886700" cy="818215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Gastroduodenal junction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267" y="1398494"/>
            <a:ext cx="8337177" cy="5190565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Mucosa 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Abrupt transition from the 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glandular (secretory) arrangement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(stomach)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villous (absorptive ) arrangement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(duodenum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 characteristic villi with short glands known as </a:t>
            </a:r>
            <a:r>
              <a:rPr lang="en-US" b="1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crypts of </a:t>
            </a:r>
            <a:r>
              <a:rPr lang="en-US" b="1" i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Lieberkuhn</a:t>
            </a:r>
            <a:r>
              <a:rPr lang="en-US" b="1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extending to the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mucosa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Scattered </a:t>
            </a:r>
            <a:r>
              <a:rPr lang="en-US" b="1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goblet cells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produce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 the villi and crypts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Submucosa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Numerous mucous secreting glands- </a:t>
            </a:r>
            <a:r>
              <a:rPr lang="en-US" b="1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Brunner’s gland </a:t>
            </a:r>
          </a:p>
          <a:p>
            <a:r>
              <a:rPr lang="en-US" alt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alt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endParaRPr lang="en-US" altLang="en-US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Inner circular and outer longitudinal smooth muscles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own Arrow 3"/>
          <p:cNvSpPr/>
          <p:nvPr/>
        </p:nvSpPr>
        <p:spPr>
          <a:xfrm>
            <a:off x="5647765" y="2377056"/>
            <a:ext cx="389964" cy="4034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2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o.quizlet.com/i/BdLNi9-IGRFMPhZAeiVLSg_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148" y="1469212"/>
            <a:ext cx="4840940" cy="5186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28650" y="297891"/>
            <a:ext cx="7886700" cy="8182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Gastroduodenal junction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44761" y="4051976"/>
            <a:ext cx="160020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Brunner’s Glands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6245200" y="4599665"/>
            <a:ext cx="1299561" cy="115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43691" y="2116183"/>
            <a:ext cx="27904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Pyloric sphincter (PS) –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Marked thickening of the circular layer of the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83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3" name="Picture 3" descr="G17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83670" y="526866"/>
            <a:ext cx="3928451" cy="582168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1440" y="357693"/>
            <a:ext cx="4611189" cy="61247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Brunner’s glands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Predominantly in submucosa. Can extend to mucosa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from the rest of the SI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Branched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tubular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mucous glands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Ducts pass through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mucosa to open into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crypts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Tall columnar cells with poorly stained cytoplasm and basally placed nuclei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Secrete thin alkaline mucous neutralize the acidic </a:t>
            </a:r>
            <a:r>
              <a:rPr lang="en-US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chyme</a:t>
            </a:r>
            <a:endParaRPr lang="en-US" sz="2400" b="1" i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Prevent duodenal mucosa from auto digestion</a:t>
            </a:r>
          </a:p>
        </p:txBody>
      </p:sp>
    </p:spTree>
    <p:extLst>
      <p:ext uri="{BB962C8B-B14F-4D97-AF65-F5344CB8AC3E}">
        <p14:creationId xmlns:p14="http://schemas.microsoft.com/office/powerpoint/2010/main" val="244596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www.proteinatlas.org/images_dictionary/duodenum__1__example_1__2_2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783" y="1436914"/>
            <a:ext cx="4603615" cy="460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870698" y="141110"/>
            <a:ext cx="7886700" cy="760590"/>
          </a:xfrm>
          <a:solidFill>
            <a:schemeClr val="bg1"/>
          </a:solidFill>
        </p:spPr>
        <p:txBody>
          <a:bodyPr/>
          <a:lstStyle/>
          <a:p>
            <a:pPr algn="ctr" eaLnBrk="1" hangingPunct="1"/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Duodenal mucosa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316" y="1079212"/>
            <a:ext cx="4023360" cy="56323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products of Brunner’s glands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Lysozyme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EGF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Secretin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CCK</a:t>
            </a:r>
          </a:p>
          <a:p>
            <a:endParaRPr lang="en-US" sz="2400" b="1" dirty="0" smtClean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 smtClean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 smtClean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 smtClean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1299085" y="3479870"/>
            <a:ext cx="222068" cy="44413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86260" y="3295202"/>
            <a:ext cx="25024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Promotes pancreatic  </a:t>
            </a:r>
          </a:p>
          <a:p>
            <a:r>
              <a:rPr lang="en-US" b="1" dirty="0" smtClean="0"/>
              <a:t>exocrine secretion</a:t>
            </a:r>
          </a:p>
          <a:p>
            <a:r>
              <a:rPr lang="en-US" b="1" dirty="0" smtClean="0"/>
              <a:t>Secrete by the duodenal</a:t>
            </a:r>
          </a:p>
          <a:p>
            <a:r>
              <a:rPr lang="en-US" b="1" dirty="0" smtClean="0"/>
              <a:t> mucosa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0619" y="4772531"/>
            <a:ext cx="4063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Promotes GB contraction and propelling </a:t>
            </a:r>
          </a:p>
          <a:p>
            <a:r>
              <a:rPr lang="en-US" b="1" dirty="0" smtClean="0"/>
              <a:t>Bile into the common bile duct </a:t>
            </a:r>
            <a:endParaRPr lang="en-US" b="1" dirty="0"/>
          </a:p>
        </p:txBody>
      </p:sp>
      <p:sp>
        <p:nvSpPr>
          <p:cNvPr id="9" name="Down Arrow 8"/>
          <p:cNvSpPr/>
          <p:nvPr/>
        </p:nvSpPr>
        <p:spPr>
          <a:xfrm>
            <a:off x="274318" y="4353861"/>
            <a:ext cx="374309" cy="5316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1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365126"/>
            <a:ext cx="7886700" cy="912345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alt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Plicae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circulares</a:t>
            </a:r>
            <a:endParaRPr lang="en-US" altLang="en-US" b="1" dirty="0" smtClean="0">
              <a:latin typeface="Times New Roman" panose="02020603050405020304" pitchFamily="18" charset="0"/>
            </a:endParaRP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349624" y="1819833"/>
            <a:ext cx="8605464" cy="4755779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Series of permanent transverse folds in the mucosa- “</a:t>
            </a: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plicae </a:t>
            </a:r>
            <a:r>
              <a:rPr lang="en-US" altLang="en-US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circulares</a:t>
            </a: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or valves of </a:t>
            </a:r>
            <a:r>
              <a:rPr lang="en-US" alt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Kerckering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alt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valvulae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conniventes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Covered with villi</a:t>
            </a:r>
          </a:p>
          <a:p>
            <a:pPr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increase the surface area for its 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en-US" alt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Consists of mucosa and vascular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submucosa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Semilunar , circular or spiral form</a:t>
            </a: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developed in jejunum and proximal ileum, and are generally absent in proximal duodenum and distal ileum.</a:t>
            </a:r>
          </a:p>
        </p:txBody>
      </p:sp>
    </p:spTree>
    <p:extLst>
      <p:ext uri="{BB962C8B-B14F-4D97-AF65-F5344CB8AC3E}">
        <p14:creationId xmlns:p14="http://schemas.microsoft.com/office/powerpoint/2010/main" val="62567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 descr="JejuHE02"/>
          <p:cNvPicPr>
            <a:picLocks noGrp="1" noChangeAspect="1" noChangeArrowheads="1"/>
          </p:cNvPicPr>
          <p:nvPr>
            <p:ph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1930400"/>
            <a:ext cx="1905000" cy="254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0179" name="Text Box 3"/>
          <p:cNvSpPr txBox="1">
            <a:spLocks noChangeArrowheads="1"/>
          </p:cNvSpPr>
          <p:nvPr/>
        </p:nvSpPr>
        <p:spPr bwMode="auto">
          <a:xfrm>
            <a:off x="593725" y="2511425"/>
            <a:ext cx="3219450" cy="7016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4000" b="1" dirty="0">
                <a:latin typeface="Times New Roman" panose="02020603050405020304" pitchFamily="18" charset="0"/>
              </a:rPr>
              <a:t>Circular folds</a:t>
            </a:r>
          </a:p>
        </p:txBody>
      </p:sp>
    </p:spTree>
    <p:extLst>
      <p:ext uri="{BB962C8B-B14F-4D97-AF65-F5344CB8AC3E}">
        <p14:creationId xmlns:p14="http://schemas.microsoft.com/office/powerpoint/2010/main" val="328359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2990772"/>
              </p:ext>
            </p:extLst>
          </p:nvPr>
        </p:nvGraphicFramePr>
        <p:xfrm>
          <a:off x="615203" y="722966"/>
          <a:ext cx="8179172" cy="5866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95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768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DOUDENUM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JEJUNUM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ILEUM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768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Brunner’s glands are there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Brunner’s glands 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768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Villi tend to be long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Villi becomes shorter towards the ileum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768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Lymphoid tissues- less prominent/inconspicuous  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Lymphoid tissues- more prominent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768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Less goblet cells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Goblet cells increase</a:t>
                      </a:r>
                      <a:r>
                        <a:rPr lang="en-US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distally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7682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Absent or less developed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Plicae </a:t>
                      </a:r>
                      <a:r>
                        <a:rPr lang="en-US" sz="2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circulares</a:t>
                      </a:r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present 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06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544" y="1920240"/>
            <a:ext cx="7886700" cy="318095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Briefly describe the structural adaptations of the small intestine to increase the surface area? (15marks)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illicryp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3637" y="1167549"/>
            <a:ext cx="8229600" cy="5486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80167" y="174593"/>
            <a:ext cx="7886700" cy="79132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 and crypts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77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daviddarling.info/images/small_intestine_cross-sec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11" y="1450125"/>
            <a:ext cx="8892051" cy="499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28650" y="365126"/>
            <a:ext cx="7886700" cy="79132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696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811305" y="430306"/>
            <a:ext cx="7793037" cy="829235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349624" y="1573306"/>
            <a:ext cx="8641976" cy="4903694"/>
          </a:xfrm>
          <a:solidFill>
            <a:schemeClr val="bg1"/>
          </a:solidFill>
        </p:spPr>
        <p:txBody>
          <a:bodyPr/>
          <a:lstStyle/>
          <a:p>
            <a:pPr eaLnBrk="1" hangingPunct="1"/>
            <a:endParaRPr lang="en-US" altLang="en-US" sz="2800" dirty="0" smtClean="0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State the position of the duodenum</a:t>
            </a: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Describe the macroscopic structure of the duodenum</a:t>
            </a: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Describe the anatomical relationships of the duodenum</a:t>
            </a: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State the blood supply, lymphatic drainage &amp; nerve supply of the duodenum</a:t>
            </a:r>
          </a:p>
        </p:txBody>
      </p:sp>
    </p:spTree>
    <p:extLst>
      <p:ext uri="{BB962C8B-B14F-4D97-AF65-F5344CB8AC3E}">
        <p14:creationId xmlns:p14="http://schemas.microsoft.com/office/powerpoint/2010/main" val="207290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91321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77" y="1358152"/>
            <a:ext cx="4155142" cy="5298141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Lined by simple columnar epithelium continuous with crypts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Cell types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Enterocytes: 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numerous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Tall columnar cells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Surface microvilli- brush/striated border in LM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Between microvilli surface digestion occur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 absorptive cells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Short lifespan(2-3d)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362" name="Picture 2" descr="http://people.upei.ca/bate/assets/images/f7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954" y="2299447"/>
            <a:ext cx="4757658" cy="3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54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91321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77" y="1358152"/>
            <a:ext cx="4155142" cy="5298141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Goblet cells: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Scattered among enterocytes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 mucin and then hydrate to form mucus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 and lubricate the epithelium</a:t>
            </a:r>
          </a:p>
        </p:txBody>
      </p:sp>
      <p:pic>
        <p:nvPicPr>
          <p:cNvPr id="15362" name="Picture 2" descr="http://people.upei.ca/bate/assets/images/f7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31" y="1358152"/>
            <a:ext cx="3849719" cy="28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columbia.edu/cu/biology/courses/w2501/Histopictures/Smallintestine_highpow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631" y="4243213"/>
            <a:ext cx="3879256" cy="256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314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://www.columbia.edu/cu/biology/courses/w2501/Histopictures/Smallintestine_highpow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44" y="748833"/>
            <a:ext cx="3972887" cy="262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https://classconnection.s3.amazonaws.com/454/flashcards/5560454/jpg/digestivesimplecolumnar-14828524DCC183E12A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853" y="2442859"/>
            <a:ext cx="5031254" cy="425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cnx.org/content/m44731/latest/Figure_33_02_0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21" y="3583188"/>
            <a:ext cx="3138955" cy="311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758574" y="371947"/>
            <a:ext cx="4136533" cy="1496384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altLang="en-US" b="1" dirty="0" smtClean="0">
                <a:latin typeface="Times New Roman" panose="02020603050405020304" pitchFamily="18" charset="0"/>
              </a:rPr>
              <a:t/>
            </a:r>
            <a:br>
              <a:rPr lang="en-US" altLang="en-US" b="1" dirty="0" smtClean="0">
                <a:latin typeface="Times New Roman" panose="02020603050405020304" pitchFamily="18" charset="0"/>
              </a:rPr>
            </a:br>
            <a:r>
              <a:rPr lang="en-US" altLang="en-US" b="1" dirty="0" smtClean="0">
                <a:latin typeface="Times New Roman" panose="02020603050405020304" pitchFamily="18" charset="0"/>
              </a:rPr>
              <a:t>Simple </a:t>
            </a:r>
            <a:r>
              <a:rPr lang="en-US" altLang="en-US" b="1" dirty="0">
                <a:latin typeface="Times New Roman" panose="02020603050405020304" pitchFamily="18" charset="0"/>
              </a:rPr>
              <a:t>columnar </a:t>
            </a:r>
            <a:r>
              <a:rPr lang="en-US" altLang="en-US" b="1" dirty="0" smtClean="0">
                <a:latin typeface="Times New Roman" panose="02020603050405020304" pitchFamily="18" charset="0"/>
              </a:rPr>
              <a:t>epithelium</a:t>
            </a:r>
            <a:r>
              <a:rPr lang="en-US" altLang="en-US" b="1" dirty="0">
                <a:latin typeface="Times New Roman" panose="02020603050405020304" pitchFamily="18" charset="0"/>
              </a:rPr>
              <a:t/>
            </a:r>
            <a:br>
              <a:rPr lang="en-US" altLang="en-US" b="1" dirty="0">
                <a:latin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6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50081" y="1385047"/>
            <a:ext cx="3279775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58183" y="402781"/>
            <a:ext cx="4300754" cy="61555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Paneth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cells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Found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base of the crypts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 by their prominent eosinophilic apical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granules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have antimicrobial peptide : </a:t>
            </a:r>
            <a:r>
              <a:rPr lang="en-US" sz="2600" b="1" i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defensins</a:t>
            </a:r>
            <a:endParaRPr lang="en-US" sz="2600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line of defensive function (innate immunity)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Regulating the microenvironment of the crypt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 lifespan (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wks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39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www.proteinatlas.org/images_dictionary/small_intestine__1__example_1__2_100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387" y="238402"/>
            <a:ext cx="6400799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95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965" y="190562"/>
            <a:ext cx="8390964" cy="658905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Neuroendocrine cells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 locally acting hormones - regulates GI motility and secretion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Secrete peptide hormone,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cholecystokinin-</a:t>
            </a:r>
            <a:r>
              <a:rPr lang="en-US" i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pancreozymin</a:t>
            </a: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(CCK)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Secretin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Somatostatin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Serotonin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Enteroglucagon</a:t>
            </a:r>
            <a:r>
              <a:rPr lang="en-US" i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Stem cells: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the base of the crypt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Replenish all the above cell types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Intraepithelial lymphocytes: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Mostly T cells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defense against micro organisms  </a:t>
            </a:r>
          </a:p>
          <a:p>
            <a:pPr lvl="1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5970494" y="1896032"/>
            <a:ext cx="174812" cy="6723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45306" y="1860499"/>
            <a:ext cx="2635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Stimulate exocrine pancreatic secretion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61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022" y="477947"/>
            <a:ext cx="3855464" cy="6172200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M cells/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microfold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cells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Specialized cells for immune function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mucosa of the ileum overlying the lymphoid follicles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 feature- presence of basal invaginations/ pockets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 intraepithelial lymphocytes and APCs</a:t>
            </a:r>
          </a:p>
        </p:txBody>
      </p:sp>
      <p:pic>
        <p:nvPicPr>
          <p:cNvPr id="2050" name="Picture 2" descr="Image result for M cells in the small intesti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303" y="1765146"/>
            <a:ext cx="4794068" cy="329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86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257550"/>
            <a:ext cx="7886700" cy="791321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623" y="1196788"/>
            <a:ext cx="4303059" cy="539703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villous core has 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Capillaries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Extensions of laminar </a:t>
            </a:r>
            <a:r>
              <a:rPr lang="en-US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loose supporting tissues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Lacteal : at the center 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 </a:t>
            </a:r>
            <a:r>
              <a:rPr lang="en-US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fibres</a:t>
            </a:r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extending from the </a:t>
            </a:r>
            <a:r>
              <a:rPr lang="en-US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mucosae</a:t>
            </a:r>
          </a:p>
          <a:p>
            <a:r>
              <a:rPr lang="en-US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Blood vessels</a:t>
            </a:r>
            <a:endParaRPr lang="en-US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 loop of branching capillaries originating from the dense capillary network in the submucosa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 up to tip of the villi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food particles (monosaccharides and AAs) except lipid components enter the blood vessels via enterocytes and transport to the hepatic portal vein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410" name="Picture 2" descr="http://www.sciencephoto.com/image/309966/350wm/P5200080-LM_of_blood_vessels_in_villi_of_small_intestine-SP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047" y="1673061"/>
            <a:ext cx="3441303" cy="444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85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313" y="1501543"/>
            <a:ext cx="3418915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Lacteal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Center of the villus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absorbed lipids in to the circulatory system via thoracic duct</a:t>
            </a:r>
          </a:p>
          <a:p>
            <a:pPr lvl="1"/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365126"/>
            <a:ext cx="7886700" cy="7913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434" name="Picture 2" descr="http://img.tfd.com/dorland/villus_villi-intestinal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690" y="1449760"/>
            <a:ext cx="227647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http://o.quizlet.com/i/hNmvzSpADVee4roz_CM-gA_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70" y="2743198"/>
            <a:ext cx="2817494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44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633" y="1606046"/>
            <a:ext cx="3418915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fibres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 rhythmic movements of the villi (increase the absorption efficacy)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 local movements of the plicae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circulares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365126"/>
            <a:ext cx="7886700" cy="7913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Intestinal villi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436" name="Picture 4" descr="http://o.quizlet.com/i/hNmvzSpADVee4roz_CM-gA_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029" y="1293500"/>
            <a:ext cx="3864445" cy="533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25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365126"/>
            <a:ext cx="7886700" cy="966133"/>
          </a:xfrm>
          <a:solidFill>
            <a:schemeClr val="bg1"/>
          </a:solidFill>
        </p:spPr>
        <p:txBody>
          <a:bodyPr/>
          <a:lstStyle/>
          <a:p>
            <a:pPr algn="ctr" eaLnBrk="1" hangingPunct="1"/>
            <a:r>
              <a:rPr lang="en-US" altLang="en-US" b="1" dirty="0" smtClean="0">
                <a:latin typeface="Times New Roman" panose="02020603050405020304" pitchFamily="18" charset="0"/>
              </a:rPr>
              <a:t>Objectives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309282" y="1640541"/>
            <a:ext cx="8592671" cy="4921624"/>
          </a:xfrm>
          <a:solidFill>
            <a:schemeClr val="bg1"/>
          </a:solidFill>
        </p:spPr>
        <p:txBody>
          <a:bodyPr/>
          <a:lstStyle/>
          <a:p>
            <a:pPr eaLnBrk="1" hangingPunct="1"/>
            <a:endParaRPr lang="en-US" altLang="en-US" sz="2800" dirty="0" smtClean="0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state how the structure of the different parts of the small intestine differs from the general pattern of the gastrointestinal tract</a:t>
            </a: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state how the small intestine  is adapted to perform its function.</a:t>
            </a:r>
          </a:p>
          <a:p>
            <a:pPr eaLnBrk="1" hangingPunct="1"/>
            <a:r>
              <a:rPr lang="en-US" altLang="en-US" sz="2800" dirty="0" smtClean="0">
                <a:latin typeface="Times New Roman" panose="02020603050405020304" pitchFamily="18" charset="0"/>
              </a:rPr>
              <a:t>describe the structure and functions of intestinal villi.</a:t>
            </a:r>
          </a:p>
          <a:p>
            <a:pPr eaLnBrk="1" hangingPunct="1"/>
            <a:r>
              <a:rPr lang="en-US" altLang="en-US" dirty="0">
                <a:latin typeface="Times New Roman" panose="02020603050405020304" pitchFamily="18" charset="0"/>
              </a:rPr>
              <a:t>d</a:t>
            </a:r>
            <a:r>
              <a:rPr lang="en-US" altLang="en-US" sz="2800" dirty="0" smtClean="0">
                <a:latin typeface="Times New Roman" panose="02020603050405020304" pitchFamily="18" charset="0"/>
              </a:rPr>
              <a:t>escribe the functions of each cell type found in villi and crypts of small intestine.</a:t>
            </a:r>
          </a:p>
          <a:p>
            <a:pPr eaLnBrk="1" hangingPunct="1"/>
            <a:endParaRPr lang="en-US" altLang="en-US" sz="2800" dirty="0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48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icrovasculature, lymphatics, muscles in vill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0" y="1529443"/>
            <a:ext cx="8734425" cy="484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5775" y="587829"/>
            <a:ext cx="7746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Microvasculature, lymphatics and muscle in villi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179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1944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Peyer patches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3688"/>
            <a:ext cx="7886700" cy="1767581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Aggregated lymph nodules (follicles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lamina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ileum on the anti-                  mesenteric border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MALT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1266" name="Picture 2" descr="http://www.bmb.leeds.ac.uk/teaching/icu3/selfdir/immunol/peyer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263" y="3406315"/>
            <a:ext cx="5469474" cy="326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849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1944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Ileocaecal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Junction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89368"/>
            <a:ext cx="7886700" cy="1649329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Abrupt transition of the mucosa from villi form pattern to glandular form in the large intestine </a:t>
            </a:r>
          </a:p>
          <a:p>
            <a:r>
              <a:rPr lang="en-US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Ileocaecal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valve- thickened extension of the </a:t>
            </a:r>
            <a:r>
              <a:rPr lang="en-US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26" name="Picture 2" descr="Image result for ileocaecal valve hist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582" y="2769325"/>
            <a:ext cx="7083823" cy="3996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35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1944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89368"/>
            <a:ext cx="7886700" cy="5868632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Two types of cells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closely packed straight tubular glands/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crypts</a:t>
            </a:r>
          </a:p>
          <a:p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Absorptive cells/</a:t>
            </a:r>
            <a:r>
              <a:rPr lang="en-US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colonocytes</a:t>
            </a:r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</a:p>
          <a:p>
            <a:pPr lvl="1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entire luminal surface of the gland</a:t>
            </a:r>
          </a:p>
          <a:p>
            <a:pPr lvl="1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tall columnar cells- absorb water and salts</a:t>
            </a:r>
            <a:endParaRPr lang="en-US" sz="2800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Goblet cells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</a:p>
          <a:p>
            <a:pPr lvl="1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Predominantly in the base of the gland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Secrete mucous- helps to lubricate and protect the mucosa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Stem cells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Intraepithelial T cells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Lymphocytes aggregates are there in LP and submucosa but smaller than payer patches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9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006" y="341761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Image result for Colon histolog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1" r="9514"/>
          <a:stretch/>
        </p:blipFill>
        <p:spPr bwMode="auto">
          <a:xfrm>
            <a:off x="1122104" y="1750423"/>
            <a:ext cx="6962503" cy="472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15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1944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" y="1054684"/>
            <a:ext cx="3695609" cy="560737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Recovery of water and salt from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faeces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Propulsion of solid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faeces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towards the anus- MP – thick in order to provide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powerful peristaltic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activity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Outer longitudinal layer-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taeniae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coli(3 separate longitudinal bands)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364" y="1877275"/>
            <a:ext cx="5200196" cy="408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82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71944"/>
            <a:ext cx="7886700" cy="71669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" y="1054684"/>
            <a:ext cx="3695609" cy="560737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of masses of lymphoid tissues in mucosa and submucosa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Arranged in follicles also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Mucosal glands are less closely packed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MALT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Image result for appendix histolog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718" y="1515290"/>
            <a:ext cx="5095053" cy="496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38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Rectum and anorectal canal</a:t>
            </a:r>
            <a:b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655967" cy="4351338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Rectal  mucosa is same as rest of the large bowel</a:t>
            </a:r>
          </a:p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anorectal junction- abrupt transition to stratified squamous epithelium in the anal canal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Related imag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617" y="2008505"/>
            <a:ext cx="4744734" cy="398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9263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593" y="2533561"/>
            <a:ext cx="78867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 significance 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803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335" y="1067978"/>
            <a:ext cx="7992836" cy="5672455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Gluten sensitive enteropathy/sprue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Immunological reaction to gluten and immune response damage the small bowel mucosa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Contains in wheat, oats, barley, rye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P/C-</a:t>
            </a:r>
          </a:p>
          <a:p>
            <a:pPr lvl="2"/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Malabsorption</a:t>
            </a:r>
          </a:p>
          <a:p>
            <a:pPr lvl="2"/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 loss</a:t>
            </a:r>
          </a:p>
          <a:p>
            <a:pPr lvl="2"/>
            <a:r>
              <a:rPr lang="en-US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Diarrhoea</a:t>
            </a:r>
            <a:endParaRPr lang="en-US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Steatorrhoea</a:t>
            </a:r>
            <a:endParaRPr lang="en-US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Anaemia</a:t>
            </a:r>
          </a:p>
          <a:p>
            <a:pPr lvl="2"/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Vitamin deficiencies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Endoscopic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Bx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Loss of surface villi and elongation of crypts (due to increased stem cells turn over)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 specific changes and the diagnosis is confirmed by resolution of symptoms after a period of gluten free diet  </a:t>
            </a:r>
          </a:p>
          <a:p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156118"/>
            <a:ext cx="7886700" cy="7913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Coeliac Disease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13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561415" y="163421"/>
            <a:ext cx="7886700" cy="925791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intestine - Introduction</a:t>
            </a:r>
            <a:endParaRPr lang="en-US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9882"/>
            <a:ext cx="8229600" cy="5410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Humans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5 years old 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approximately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m 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(24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ft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.)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</a:t>
            </a:r>
          </a:p>
          <a:p>
            <a:pPr>
              <a:lnSpc>
                <a:spcPct val="12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varies from 3 – 10 m (10-33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divided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 three structural parts:</a:t>
            </a:r>
          </a:p>
          <a:p>
            <a:pPr marL="0" indent="0" algn="ctr">
              <a:buClr>
                <a:schemeClr val="hlink"/>
              </a:buClr>
              <a:buNone/>
            </a:pP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Duodenum 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  25 cm      ( 10 inches)  </a:t>
            </a:r>
          </a:p>
          <a:p>
            <a:pPr marL="0" indent="0" algn="ctr">
              <a:buClr>
                <a:schemeClr val="hlink"/>
              </a:buClr>
              <a:buNone/>
            </a:pPr>
            <a:r>
              <a:rPr lang="en-US" alt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Jejunum      :   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 m      ( 8.2 </a:t>
            </a:r>
            <a:r>
              <a:rPr lang="en-US" altLang="en-US" sz="28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indent="0" algn="ctr">
              <a:buClr>
                <a:schemeClr val="hlink"/>
              </a:buClr>
              <a:buNone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leum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:   3.5 m     (11.5 </a:t>
            </a:r>
            <a:r>
              <a:rPr lang="en-US" altLang="en-US" sz="28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much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longer than the large intestine ( 4-5 times longer) </a:t>
            </a:r>
          </a:p>
          <a:p>
            <a:pPr>
              <a:buClr>
                <a:schemeClr val="hlink"/>
              </a:buClr>
              <a:buFont typeface="Wingdings" panose="05000000000000000000" pitchFamily="2" charset="2"/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diameter of the 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adult human 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2.5-3 cm.</a:t>
            </a:r>
          </a:p>
          <a:p>
            <a:pPr>
              <a:buClr>
                <a:schemeClr val="hlink"/>
              </a:buClr>
              <a:buFont typeface="Wingdings" panose="05000000000000000000" pitchFamily="2" charset="2"/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hlink"/>
              </a:buClr>
              <a:buNone/>
            </a:pP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87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6118"/>
            <a:ext cx="7886700" cy="791321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Coeliac Disease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92" b="23054"/>
          <a:stretch/>
        </p:blipFill>
        <p:spPr bwMode="auto">
          <a:xfrm>
            <a:off x="1254033" y="4265305"/>
            <a:ext cx="6947807" cy="259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villi structure in normal and celiac dise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416" y="1037786"/>
            <a:ext cx="6443059" cy="318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13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461" y="937351"/>
            <a:ext cx="7886700" cy="4351338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Crohn disease and Ulcerative colitis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IBD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Pathogenicity: Immune, genetic, environment 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P/C- pain, localized bleeding, malabsorption, diarrhea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Leiomyomas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benign tumor in SM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1163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6748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Adenocarcinoma of the colon</a:t>
            </a:r>
            <a:endParaRPr 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Image result for adenocarcinoma of the colon hist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149" y="2011679"/>
            <a:ext cx="5386647" cy="3526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1815737"/>
            <a:ext cx="34877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Adenoma- carcinoma- sequence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Develops on top of benign polyps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with individuals with low fiber diet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Genetic predisposition (FAP, HNPCC)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Prevention- by screening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235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1886" y="1100101"/>
            <a:ext cx="8530045" cy="4834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of the following are true regarding the Brunner glands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Branched tubular mucous gland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secretes alkaline mucus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secretes epithelial growth factors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nonspecific for the duodenum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secretes secretin hormone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TTTFF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7091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1257" y="600892"/>
            <a:ext cx="8882743" cy="6093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Regarding the small intestine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Brunner glands are sub mucosal glands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Aggregated lymphoid follicles are abundant in the terminal part of the ilium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Circular folds are </a:t>
            </a: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generally absent 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duodenum 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Arterial arcades are longer in the jejunum than the ilium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lphaUcPeriod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Mesenteric fat content is more in the ilium than in the jejunum 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TTTTT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22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lassconnection.s3.amazonaws.com/465/flashcards/2903465/jpg/smallintestine-13EC5406CCB74B1BDE8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8"/>
          <a:stretch/>
        </p:blipFill>
        <p:spPr bwMode="auto">
          <a:xfrm>
            <a:off x="565150" y="1185851"/>
            <a:ext cx="7886700" cy="549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561415" y="163421"/>
            <a:ext cx="7886700" cy="776379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</a:t>
            </a: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intestine - Introduction</a:t>
            </a:r>
            <a:endParaRPr lang="en-US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12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89963" y="304800"/>
            <a:ext cx="8485096" cy="7620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Histology of the Digestive </a:t>
            </a:r>
            <a:r>
              <a:rPr lang="en-US" alt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System: General</a:t>
            </a:r>
            <a:endParaRPr lang="en-US" alt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3248" y="1447800"/>
            <a:ext cx="8771964" cy="5181600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four distinct basic </a:t>
            </a:r>
            <a:r>
              <a:rPr lang="en-US" altLang="en-US" sz="24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istological layers;</a:t>
            </a:r>
            <a:endParaRPr lang="en-US" altLang="en-US" sz="24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AutoNum type="arabicPeriod"/>
            </a:pPr>
            <a:r>
              <a:rPr lang="en-US" altLang="en-US" sz="24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Mucosa</a:t>
            </a:r>
          </a:p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a.  </a:t>
            </a:r>
            <a:r>
              <a:rPr lang="en-US" altLang="en-US" sz="24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Epithelium</a:t>
            </a:r>
          </a:p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b.  Lamina </a:t>
            </a:r>
            <a:r>
              <a:rPr lang="en-US" altLang="en-US" sz="2400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endParaRPr lang="en-US" altLang="en-US" sz="24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c.  </a:t>
            </a:r>
            <a:r>
              <a:rPr lang="en-US" altLang="en-US" sz="2400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altLang="en-US" sz="24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Mucosae</a:t>
            </a:r>
          </a:p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(protective, secretory, absorptive, absorptive/protective)</a:t>
            </a:r>
            <a:endParaRPr lang="en-US" altLang="en-US" sz="24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AutoNum type="arabicPeriod" startAt="2"/>
            </a:pPr>
            <a:r>
              <a:rPr lang="en-US" altLang="en-US" sz="2400" b="1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Submucosa</a:t>
            </a:r>
            <a:r>
              <a:rPr lang="en-US" altLang="en-US" sz="2400" b="1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loose collagenous tissue</a:t>
            </a:r>
            <a:endParaRPr lang="en-US" altLang="en-US" sz="24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en-US" sz="2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Plexus of Meissner”</a:t>
            </a:r>
          </a:p>
          <a:p>
            <a:pPr marL="533400" indent="-533400">
              <a:lnSpc>
                <a:spcPct val="90000"/>
              </a:lnSpc>
              <a:buFontTx/>
              <a:buAutoNum type="arabicPeriod" startAt="3"/>
            </a:pPr>
            <a:r>
              <a:rPr lang="en-US" altLang="en-US" sz="2400" b="1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altLang="en-US" sz="2400" b="1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r>
              <a:rPr lang="en-US" altLang="en-US" sz="2400" b="1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muscles (inner circular, outer longitudinal)</a:t>
            </a:r>
          </a:p>
          <a:p>
            <a:pPr marL="457200" lvl="1" indent="0">
              <a:buNone/>
            </a:pPr>
            <a:r>
              <a:rPr lang="en-US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Stomach: ??</a:t>
            </a:r>
          </a:p>
          <a:p>
            <a:pPr marL="457200" lvl="1" indent="0">
              <a:buNone/>
            </a:pPr>
            <a:r>
              <a:rPr lang="en-US" altLang="en-US" sz="2400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Myenteric</a:t>
            </a:r>
            <a:r>
              <a:rPr lang="en-US" altLang="en-US" sz="2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plexus/</a:t>
            </a:r>
            <a:r>
              <a:rPr lang="en-US" altLang="en-US" sz="2400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Auerbach’s</a:t>
            </a:r>
            <a:r>
              <a:rPr lang="en-US" altLang="en-US" sz="2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Plexus</a:t>
            </a:r>
            <a:endParaRPr lang="en-US" altLang="en-US" sz="24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AutoNum type="arabicPeriod" startAt="4"/>
            </a:pPr>
            <a:r>
              <a:rPr lang="en-US" altLang="en-US" sz="2400" b="1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Adventitia – </a:t>
            </a:r>
            <a:r>
              <a:rPr lang="en-US" altLang="en-US" sz="2400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loose connective tissues(serosa/visceral peritoneum, mesothelium)</a:t>
            </a:r>
            <a:endParaRPr lang="en-US" altLang="en-US" sz="24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3400" indent="-533400">
              <a:lnSpc>
                <a:spcPct val="90000"/>
              </a:lnSpc>
              <a:buFontTx/>
              <a:buNone/>
            </a:pPr>
            <a:endParaRPr lang="en-US" altLang="en-US" sz="24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41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389963" y="177800"/>
            <a:ext cx="8485096" cy="7620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Histology of the Digestive </a:t>
            </a:r>
            <a:r>
              <a:rPr lang="en-US" alt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System: General</a:t>
            </a:r>
            <a:endParaRPr lang="en-US" alt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6" descr="177670"/>
          <p:cNvPicPr>
            <a:picLocks noGrp="1" noChangeAspect="1" noChangeArrowheads="1"/>
          </p:cNvPicPr>
          <p:nvPr>
            <p:ph type="chart"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86676" y="1094748"/>
            <a:ext cx="6491669" cy="56026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886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00446" y="288165"/>
            <a:ext cx="8606887" cy="6474752"/>
            <a:chOff x="300446" y="288165"/>
            <a:chExt cx="8606887" cy="64747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38" t="21143" r="7316" b="40000"/>
            <a:stretch/>
          </p:blipFill>
          <p:spPr>
            <a:xfrm>
              <a:off x="300446" y="740450"/>
              <a:ext cx="8606887" cy="548689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319349" y="352697"/>
              <a:ext cx="2129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PROTECTIVE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33256" y="6328212"/>
              <a:ext cx="37621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ABSORPTIVE/PROTECTIVE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32413" y="6393585"/>
              <a:ext cx="2129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SECRETORY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643154" y="288165"/>
              <a:ext cx="2129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ABSORPTIVE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92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870698" y="141110"/>
            <a:ext cx="7886700" cy="1015338"/>
          </a:xfrm>
          <a:solidFill>
            <a:schemeClr val="bg1"/>
          </a:solidFill>
        </p:spPr>
        <p:txBody>
          <a:bodyPr/>
          <a:lstStyle/>
          <a:p>
            <a:pPr algn="ctr" eaLnBrk="1" hangingPunct="1"/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Duodenum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134472" y="1371600"/>
            <a:ext cx="3792070" cy="5351929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part of small intestine</a:t>
            </a: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Neutralize gastric acid and pepsin- </a:t>
            </a: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the site of food digestion, nutrient absorption, endocrine secretion</a:t>
            </a: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Permit prolonged contact of food with enzymes</a:t>
            </a:r>
          </a:p>
          <a:p>
            <a:pPr eaLnBrk="1" hangingPunct="1">
              <a:lnSpc>
                <a:spcPct val="90000"/>
              </a:lnSpc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Mucosa, submucosa,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muscularis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propria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serosa/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fibrosa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DUODEN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20671" y="1973355"/>
            <a:ext cx="5035077" cy="414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314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9554</TotalTime>
  <Words>1323</Words>
  <Application>Microsoft Office PowerPoint</Application>
  <PresentationFormat>On-screen Show (4:3)</PresentationFormat>
  <Paragraphs>263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Times New Roman</vt:lpstr>
      <vt:lpstr>Wingdings</vt:lpstr>
      <vt:lpstr>Office Theme</vt:lpstr>
      <vt:lpstr>                         HISTOLOGY  OF THE  SMALL INTESTINE AND LARGE INTESTINE </vt:lpstr>
      <vt:lpstr>PowerPoint Presentation</vt:lpstr>
      <vt:lpstr>Objectives</vt:lpstr>
      <vt:lpstr>Small intestine - Introduction</vt:lpstr>
      <vt:lpstr>Small intestine - Introduction</vt:lpstr>
      <vt:lpstr>Histology of the Digestive System: General</vt:lpstr>
      <vt:lpstr>Histology of the Digestive System: General</vt:lpstr>
      <vt:lpstr>PowerPoint Presentation</vt:lpstr>
      <vt:lpstr>Duodenum</vt:lpstr>
      <vt:lpstr>Gastroduodenal junction</vt:lpstr>
      <vt:lpstr>PowerPoint Presentation</vt:lpstr>
      <vt:lpstr>PowerPoint Presentation</vt:lpstr>
      <vt:lpstr>Duodenal mucosa</vt:lpstr>
      <vt:lpstr>Plicae circulares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Intestinal villi</vt:lpstr>
      <vt:lpstr>Intestinal villi</vt:lpstr>
      <vt:lpstr> Simple columnar epithelium </vt:lpstr>
      <vt:lpstr>PowerPoint Presentation</vt:lpstr>
      <vt:lpstr>PowerPoint Presentation</vt:lpstr>
      <vt:lpstr>PowerPoint Presentation</vt:lpstr>
      <vt:lpstr>PowerPoint Presentation</vt:lpstr>
      <vt:lpstr>Intestinal villi</vt:lpstr>
      <vt:lpstr>PowerPoint Presentation</vt:lpstr>
      <vt:lpstr>PowerPoint Presentation</vt:lpstr>
      <vt:lpstr>PowerPoint Presentation</vt:lpstr>
      <vt:lpstr>Peyer patches</vt:lpstr>
      <vt:lpstr>Ileocaecal Junction </vt:lpstr>
      <vt:lpstr>Colon</vt:lpstr>
      <vt:lpstr>Colon</vt:lpstr>
      <vt:lpstr>Colon</vt:lpstr>
      <vt:lpstr>Appendix</vt:lpstr>
      <vt:lpstr>Rectum and anorectal canal </vt:lpstr>
      <vt:lpstr>Clinical significance </vt:lpstr>
      <vt:lpstr>PowerPoint Presentation</vt:lpstr>
      <vt:lpstr>Coeliac Disease </vt:lpstr>
      <vt:lpstr>PowerPoint Presentation</vt:lpstr>
      <vt:lpstr>Adenocarcinoma of the colon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Pani</dc:creator>
  <cp:lastModifiedBy>User</cp:lastModifiedBy>
  <cp:revision>178</cp:revision>
  <dcterms:created xsi:type="dcterms:W3CDTF">2015-03-02T14:55:09Z</dcterms:created>
  <dcterms:modified xsi:type="dcterms:W3CDTF">2018-11-19T05:59:06Z</dcterms:modified>
</cp:coreProperties>
</file>